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93" r:id="rId1"/>
  </p:sldMasterIdLst>
  <p:notesMasterIdLst>
    <p:notesMasterId r:id="rId10"/>
  </p:notesMasterIdLst>
  <p:handoutMasterIdLst>
    <p:handoutMasterId r:id="rId11"/>
  </p:handoutMasterIdLst>
  <p:sldIdLst>
    <p:sldId id="376" r:id="rId2"/>
    <p:sldId id="514" r:id="rId3"/>
    <p:sldId id="515" r:id="rId4"/>
    <p:sldId id="509" r:id="rId5"/>
    <p:sldId id="510" r:id="rId6"/>
    <p:sldId id="511" r:id="rId7"/>
    <p:sldId id="512" r:id="rId8"/>
    <p:sldId id="518" r:id="rId9"/>
  </p:sldIdLst>
  <p:sldSz cx="9144000" cy="6858000" type="screen4x3"/>
  <p:notesSz cx="6805613" cy="9939338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entury Gothic" pitchFamily="34" charset="0"/>
      <p:regular r:id="rId16"/>
      <p:bold r:id="rId17"/>
      <p:italic r:id="rId18"/>
      <p:boldItalic r:id="rId19"/>
    </p:embeddedFont>
    <p:embeddedFont>
      <p:font typeface="Verdana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468C"/>
    <a:srgbClr val="A8A8AA"/>
    <a:srgbClr val="003366"/>
    <a:srgbClr val="000000"/>
    <a:srgbClr val="5F5F5F"/>
    <a:srgbClr val="BFBFBF"/>
    <a:srgbClr val="E3E3E3"/>
    <a:srgbClr val="C8C8C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8" autoAdjust="0"/>
    <p:restoredTop sz="94946" autoAdjust="0"/>
  </p:normalViewPr>
  <p:slideViewPr>
    <p:cSldViewPr snapToGrid="0">
      <p:cViewPr varScale="1">
        <p:scale>
          <a:sx n="57" d="100"/>
          <a:sy n="57" d="100"/>
        </p:scale>
        <p:origin x="-97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3264" y="-77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91AC54-8B65-4591-912D-2247FA2101A2}" type="datetimeFigureOut">
              <a:rPr lang="ru-RU" altLang="ru-RU"/>
              <a:pPr>
                <a:defRPr/>
              </a:pPr>
              <a:t>17.01.2017</a:t>
            </a:fld>
            <a:endParaRPr lang="ru-RU" altLang="ru-RU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DE81B5-5A57-4276-B81A-DA208CDA9E1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AF740D-F558-46AB-9F65-A613AA630374}" type="datetimeFigureOut">
              <a:rPr lang="ru-RU" altLang="ru-RU"/>
              <a:pPr>
                <a:defRPr/>
              </a:pPr>
              <a:t>17.01.2017</a:t>
            </a:fld>
            <a:endParaRPr lang="ru-RU" altLang="ru-RU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625" y="4721225"/>
            <a:ext cx="5443538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547EEE-93E0-4103-8694-17C693D188E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213617-AA7E-40E5-88AA-C86AF17C2EE1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404813" y="5751513"/>
            <a:ext cx="8328025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5" name="Объект 9"/>
          <p:cNvGraphicFramePr>
            <a:graphicFrameLocks noChangeAspect="1"/>
          </p:cNvGraphicFramePr>
          <p:nvPr/>
        </p:nvGraphicFramePr>
        <p:xfrm>
          <a:off x="7289800" y="312738"/>
          <a:ext cx="1485900" cy="609600"/>
        </p:xfrm>
        <a:graphic>
          <a:graphicData uri="http://schemas.openxmlformats.org/presentationml/2006/ole">
            <p:oleObj spid="_x0000_s41985" name="Точечный рисунок" r:id="rId3" imgW="9457143" imgH="3858164" progId="PBrush">
              <p:embed/>
            </p:oleObj>
          </a:graphicData>
        </a:graphic>
      </p:graphicFrame>
      <p:pic>
        <p:nvPicPr>
          <p:cNvPr id="6" name="Рисунок 15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495425" y="5903913"/>
            <a:ext cx="13906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Users\karovmm\Desktop\Предложения для регионов и правительства\Для Презентации\liaz5292_Scania.png"/>
          <p:cNvPicPr>
            <a:picLocks noChangeAspect="1" noChangeArrowheads="1"/>
          </p:cNvPicPr>
          <p:nvPr userDrawn="1"/>
        </p:nvPicPr>
        <p:blipFill>
          <a:blip r:embed="rId5"/>
          <a:srcRect l="7431" t="15085" r="3030" b="15744"/>
          <a:stretch>
            <a:fillRect/>
          </a:stretch>
        </p:blipFill>
        <p:spPr bwMode="auto">
          <a:xfrm>
            <a:off x="4565650" y="5907088"/>
            <a:ext cx="1612900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Arho\Фотографии\MCV\LDT NEXT\Двухрядка LDT NEXT\special_gazon_double_02.jpg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30538" y="5894388"/>
            <a:ext cx="1346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7"/>
          <a:srcRect l="11629" t="16354" r="15086" b="6422"/>
          <a:stretch>
            <a:fillRect/>
          </a:stretch>
        </p:blipFill>
        <p:spPr bwMode="auto">
          <a:xfrm>
            <a:off x="377825" y="5897563"/>
            <a:ext cx="96361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Arho\Фотографии\Урал\Урал_М.jpg"/>
          <p:cNvPicPr>
            <a:picLocks noChangeAspect="1" noChangeArrowheads="1"/>
          </p:cNvPicPr>
          <p:nvPr userDrawn="1"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9038" y="5927725"/>
            <a:ext cx="1116012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3" descr="Без имени-2.pn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7529513" y="5918200"/>
            <a:ext cx="1300162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4812" y="5201824"/>
            <a:ext cx="5190088" cy="538480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400" baseline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404811" y="2303145"/>
            <a:ext cx="6002339" cy="592455"/>
          </a:xfrm>
        </p:spPr>
        <p:txBody>
          <a:bodyPr lIns="0" rIns="0">
            <a:noAutofit/>
          </a:bodyPr>
          <a:lstStyle>
            <a:lvl1pPr algn="l">
              <a:defRPr sz="24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207963" y="811213"/>
            <a:ext cx="8716962" cy="0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207963" y="6575425"/>
            <a:ext cx="8716962" cy="0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6" name="Объект 8"/>
          <p:cNvGraphicFramePr>
            <a:graphicFrameLocks noChangeAspect="1"/>
          </p:cNvGraphicFramePr>
          <p:nvPr/>
        </p:nvGraphicFramePr>
        <p:xfrm>
          <a:off x="7734300" y="228600"/>
          <a:ext cx="1239838" cy="508000"/>
        </p:xfrm>
        <a:graphic>
          <a:graphicData uri="http://schemas.openxmlformats.org/presentationml/2006/ole">
            <p:oleObj spid="_x0000_s43009" name="Точечный рисунок" r:id="rId3" imgW="9457143" imgH="3858164" progId="PBrush">
              <p:embed/>
            </p:oleObj>
          </a:graphicData>
        </a:graphic>
      </p:graphicFrame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223807" y="1122680"/>
            <a:ext cx="4265883" cy="1366520"/>
          </a:xfrm>
        </p:spPr>
        <p:txBody>
          <a:bodyPr lIns="0">
            <a:noAutofit/>
          </a:bodyPr>
          <a:lstStyle>
            <a:lvl1pPr marL="172800" indent="-172800">
              <a:lnSpc>
                <a:spcPct val="110000"/>
              </a:lnSpc>
              <a:spcBef>
                <a:spcPts val="600"/>
              </a:spcBef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4013" indent="-1714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8400" indent="-172800">
              <a:lnSpc>
                <a:spcPct val="110000"/>
              </a:lnSpc>
              <a:spcBef>
                <a:spcPts val="600"/>
              </a:spcBef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13297" y="273452"/>
            <a:ext cx="7043553" cy="524352"/>
          </a:xfrm>
        </p:spPr>
        <p:txBody>
          <a:bodyPr lIns="0" rIns="0" anchor="b">
            <a:normAutofit/>
          </a:bodyPr>
          <a:lstStyle>
            <a:lvl1pPr algn="l">
              <a:defRPr sz="22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122738" y="6575425"/>
            <a:ext cx="898525" cy="215900"/>
          </a:xfrm>
        </p:spPr>
        <p:txBody>
          <a:bodyPr lIns="0" rIns="0"/>
          <a:lstStyle>
            <a:lvl1pPr algn="ctr">
              <a:defRPr sz="10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730A0E-A5F5-4168-B41C-D72735261EA8}" type="datetime4">
              <a:rPr lang="ru-RU"/>
              <a:pPr>
                <a:defRPr/>
              </a:pPr>
              <a:t>17 января 2017 г.</a:t>
            </a:fld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594725" y="6569075"/>
            <a:ext cx="334963" cy="215900"/>
          </a:xfrm>
        </p:spPr>
        <p:txBody>
          <a:bodyPr lIns="0" rIns="0"/>
          <a:lstStyle>
            <a:lvl1pPr>
              <a:defRPr sz="1000" b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5470D7-8E36-44E9-B000-E71A5B7826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212725" y="6575425"/>
            <a:ext cx="1393825" cy="215900"/>
          </a:xfrm>
        </p:spPr>
        <p:txBody>
          <a:bodyPr lIns="0" rIns="0"/>
          <a:lstStyle>
            <a:lvl1pPr algn="l">
              <a:defRPr sz="10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gazgroup</a:t>
            </a:r>
            <a:r>
              <a:rPr lang="en-US"/>
              <a:t>.ru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7734300" y="228600"/>
          <a:ext cx="1239838" cy="508000"/>
        </p:xfrm>
        <a:graphic>
          <a:graphicData uri="http://schemas.openxmlformats.org/presentationml/2006/ole">
            <p:oleObj spid="_x0000_s44033" name="Точечный рисунок" r:id="rId3" imgW="9457143" imgH="3858164" progId="PBrush">
              <p:embed/>
            </p:oleObj>
          </a:graphicData>
        </a:graphic>
      </p:graphicFrame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207963" y="811213"/>
            <a:ext cx="8716962" cy="0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auto">
          <a:xfrm>
            <a:off x="207963" y="6575425"/>
            <a:ext cx="8716962" cy="0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Объект 2"/>
          <p:cNvSpPr>
            <a:spLocks noGrp="1"/>
          </p:cNvSpPr>
          <p:nvPr>
            <p:ph idx="29"/>
          </p:nvPr>
        </p:nvSpPr>
        <p:spPr>
          <a:xfrm>
            <a:off x="217097" y="1328331"/>
            <a:ext cx="4283881" cy="879098"/>
          </a:xfrm>
          <a:solidFill>
            <a:srgbClr val="A8A8AA"/>
          </a:solidFill>
        </p:spPr>
        <p:txBody>
          <a:bodyPr lIns="0">
            <a:noAutofit/>
          </a:bodyPr>
          <a:lstStyle>
            <a:lvl1pPr marL="269875" indent="-171450">
              <a:lnSpc>
                <a:spcPct val="110000"/>
              </a:lnSpc>
              <a:spcBef>
                <a:spcPts val="600"/>
              </a:spcBef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2913" indent="-1714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8" indent="-185738">
              <a:lnSpc>
                <a:spcPct val="110000"/>
              </a:lnSpc>
              <a:spcBef>
                <a:spcPts val="600"/>
              </a:spcBef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35"/>
          </p:nvPr>
        </p:nvSpPr>
        <p:spPr>
          <a:xfrm>
            <a:off x="4722920" y="1303177"/>
            <a:ext cx="4201692" cy="879098"/>
          </a:xfrm>
          <a:solidFill>
            <a:srgbClr val="00468C"/>
          </a:solidFill>
        </p:spPr>
        <p:txBody>
          <a:bodyPr lIns="0">
            <a:noAutofit/>
          </a:bodyPr>
          <a:lstStyle>
            <a:lvl1pPr marL="269875" indent="-171450"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2913" indent="-1714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8" indent="-185738">
              <a:lnSpc>
                <a:spcPct val="110000"/>
              </a:lnSpc>
              <a:spcBef>
                <a:spcPts val="600"/>
              </a:spcBef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5" name="Объект 2"/>
          <p:cNvSpPr>
            <a:spLocks noGrp="1"/>
          </p:cNvSpPr>
          <p:nvPr>
            <p:ph idx="41"/>
          </p:nvPr>
        </p:nvSpPr>
        <p:spPr>
          <a:xfrm>
            <a:off x="4722920" y="2319020"/>
            <a:ext cx="4201692" cy="864000"/>
          </a:xfrm>
        </p:spPr>
        <p:txBody>
          <a:bodyPr lIns="0">
            <a:noAutofit/>
          </a:bodyPr>
          <a:lstStyle>
            <a:lvl1pPr marL="172800" indent="-172800">
              <a:lnSpc>
                <a:spcPct val="110000"/>
              </a:lnSpc>
              <a:spcBef>
                <a:spcPts val="600"/>
              </a:spcBef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4013" indent="-1714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8400" indent="-172800">
              <a:lnSpc>
                <a:spcPct val="110000"/>
              </a:lnSpc>
              <a:spcBef>
                <a:spcPts val="600"/>
              </a:spcBef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6" name="Объект 2"/>
          <p:cNvSpPr>
            <a:spLocks noGrp="1"/>
          </p:cNvSpPr>
          <p:nvPr>
            <p:ph idx="42"/>
          </p:nvPr>
        </p:nvSpPr>
        <p:spPr>
          <a:xfrm>
            <a:off x="217097" y="2327898"/>
            <a:ext cx="4283881" cy="864000"/>
          </a:xfrm>
        </p:spPr>
        <p:txBody>
          <a:bodyPr lIns="0">
            <a:noAutofit/>
          </a:bodyPr>
          <a:lstStyle>
            <a:lvl1pPr marL="172800" indent="-172800">
              <a:lnSpc>
                <a:spcPct val="110000"/>
              </a:lnSpc>
              <a:spcBef>
                <a:spcPts val="600"/>
              </a:spcBef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4013" indent="-1714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8400" indent="-172800">
              <a:lnSpc>
                <a:spcPct val="110000"/>
              </a:lnSpc>
              <a:spcBef>
                <a:spcPts val="600"/>
              </a:spcBef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213297" y="273452"/>
            <a:ext cx="7043553" cy="524352"/>
          </a:xfrm>
        </p:spPr>
        <p:txBody>
          <a:bodyPr lIns="0" rIns="0" anchor="b">
            <a:normAutofit/>
          </a:bodyPr>
          <a:lstStyle>
            <a:lvl1pPr algn="l">
              <a:defRPr sz="22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Дата 3"/>
          <p:cNvSpPr>
            <a:spLocks noGrp="1"/>
          </p:cNvSpPr>
          <p:nvPr>
            <p:ph type="dt" sz="half" idx="43"/>
          </p:nvPr>
        </p:nvSpPr>
        <p:spPr>
          <a:xfrm>
            <a:off x="4122738" y="6575425"/>
            <a:ext cx="898525" cy="215900"/>
          </a:xfrm>
        </p:spPr>
        <p:txBody>
          <a:bodyPr lIns="0" rIns="0"/>
          <a:lstStyle>
            <a:lvl1pPr algn="ctr">
              <a:defRPr sz="10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B3A46F-CDB1-458A-B5C6-CDD74A94C755}" type="datetime4">
              <a:rPr lang="ru-RU"/>
              <a:pPr>
                <a:defRPr/>
              </a:pPr>
              <a:t>17 января 2017 г.</a:t>
            </a:fld>
            <a:endParaRPr lang="ru-RU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4"/>
          </p:nvPr>
        </p:nvSpPr>
        <p:spPr>
          <a:xfrm>
            <a:off x="8594725" y="6569075"/>
            <a:ext cx="334963" cy="215900"/>
          </a:xfrm>
        </p:spPr>
        <p:txBody>
          <a:bodyPr lIns="0" rIns="0"/>
          <a:lstStyle>
            <a:lvl1pPr>
              <a:defRPr sz="1000" b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988913-8FCA-4971-AC05-83A26A4055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45"/>
          </p:nvPr>
        </p:nvSpPr>
        <p:spPr>
          <a:xfrm>
            <a:off x="212725" y="6575425"/>
            <a:ext cx="1393825" cy="215900"/>
          </a:xfrm>
        </p:spPr>
        <p:txBody>
          <a:bodyPr lIns="0" rIns="0"/>
          <a:lstStyle>
            <a:lvl1pPr algn="l">
              <a:defRPr sz="10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gazgroup</a:t>
            </a:r>
            <a:r>
              <a:rPr lang="en-US"/>
              <a:t>.ru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CBA3F-B76B-437B-A2F1-9E82098D0998}" type="datetime4">
              <a:rPr lang="ru-RU"/>
              <a:pPr>
                <a:defRPr/>
              </a:pPr>
              <a:t>17 января 2017 г.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4ECCB-CFA8-423D-8AB2-74B9759B7A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1A493-3275-4B4E-8996-67AA31F31A58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41F8-1CB1-43C9-A845-DD7AF43CC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26D78CB-AAB3-4120-B881-79043E044D57}" type="datetime4">
              <a:rPr lang="ru-RU"/>
              <a:pPr>
                <a:defRPr/>
              </a:pPr>
              <a:t>17 января 2017 г.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rm.ru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BBC3703-4B72-4637-B72E-8930DF3D29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898" r:id="rId4"/>
    <p:sldLayoutId id="2147483902" r:id="rId5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ctrTitle"/>
          </p:nvPr>
        </p:nvSpPr>
        <p:spPr>
          <a:xfrm>
            <a:off x="695325" y="0"/>
            <a:ext cx="7785100" cy="1295400"/>
          </a:xfrm>
        </p:spPr>
        <p:txBody>
          <a:bodyPr/>
          <a:lstStyle/>
          <a:p>
            <a:r>
              <a:rPr lang="ru-RU" b="1" smtClean="0">
                <a:solidFill>
                  <a:srgbClr val="4170A9"/>
                </a:solidFill>
                <a:latin typeface="Century Gothic" pitchFamily="34" charset="0"/>
              </a:rPr>
              <a:t>АВТОБУСЫ ГАЗель </a:t>
            </a:r>
            <a:r>
              <a:rPr lang="en-US" b="1" smtClean="0">
                <a:solidFill>
                  <a:srgbClr val="4170A9"/>
                </a:solidFill>
                <a:latin typeface="Century Gothic" pitchFamily="34" charset="0"/>
              </a:rPr>
              <a:t>NEXT</a:t>
            </a:r>
            <a:endParaRPr lang="ru-RU" b="1" smtClean="0">
              <a:solidFill>
                <a:srgbClr val="4170A9"/>
              </a:solidFill>
              <a:latin typeface="Century Gothic" pitchFamily="34" charset="0"/>
            </a:endParaRPr>
          </a:p>
        </p:txBody>
      </p:sp>
      <p:pic>
        <p:nvPicPr>
          <p:cNvPr id="27650" name="Picture 3" descr="C:\Documents and Settings\pletnikovvl\Рабочий стол\BisiNs5XjD8_01.jpg"/>
          <p:cNvPicPr>
            <a:picLocks noChangeAspect="1" noChangeArrowheads="1"/>
          </p:cNvPicPr>
          <p:nvPr/>
        </p:nvPicPr>
        <p:blipFill>
          <a:blip r:embed="rId2"/>
          <a:srcRect t="4440" b="15298"/>
          <a:stretch>
            <a:fillRect/>
          </a:stretch>
        </p:blipFill>
        <p:spPr bwMode="auto">
          <a:xfrm>
            <a:off x="0" y="1333500"/>
            <a:ext cx="91440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4" descr="C:\Documents and Settings\pletnikovvl\Мои документы\Мои полученные файлы\ZN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9900" y="5446713"/>
            <a:ext cx="271780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2550" y="219075"/>
            <a:ext cx="7451725" cy="522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rPr>
              <a:t>ГАЗель </a:t>
            </a:r>
            <a:r>
              <a:rPr lang="en-US" sz="2800" b="1" dirty="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rPr>
              <a:t>NEXT</a:t>
            </a:r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rPr>
              <a:t>: ОСОБЕННОСТИ</a:t>
            </a:r>
          </a:p>
        </p:txBody>
      </p:sp>
      <p:sp>
        <p:nvSpPr>
          <p:cNvPr id="4" name="Rectangle 40"/>
          <p:cNvSpPr>
            <a:spLocks noChangeArrowheads="1"/>
          </p:cNvSpPr>
          <p:nvPr/>
        </p:nvSpPr>
        <p:spPr bwMode="gray">
          <a:xfrm>
            <a:off x="458455" y="1560373"/>
            <a:ext cx="1713245" cy="5760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>
            <a:bevelT w="0" h="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Большой объем </a:t>
            </a:r>
          </a:p>
          <a:p>
            <a:pPr algn="ctr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г</a:t>
            </a: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рузового отсека </a:t>
            </a: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– </a:t>
            </a:r>
          </a:p>
          <a:p>
            <a:pPr algn="ctr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до 13,5 м²</a:t>
            </a:r>
          </a:p>
        </p:txBody>
      </p:sp>
      <p:sp>
        <p:nvSpPr>
          <p:cNvPr id="5" name="Rectangle 40"/>
          <p:cNvSpPr>
            <a:spLocks noChangeArrowheads="1"/>
          </p:cNvSpPr>
          <p:nvPr/>
        </p:nvSpPr>
        <p:spPr bwMode="gray">
          <a:xfrm>
            <a:off x="4675909" y="2986029"/>
            <a:ext cx="1633372" cy="5760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>
            <a:bevelT w="0" h="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Задние двери </a:t>
            </a:r>
          </a:p>
          <a:p>
            <a:pPr algn="ctr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открываются на  270° с </a:t>
            </a:r>
          </a:p>
          <a:p>
            <a:pPr algn="ctr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магнитными фиксаторами</a:t>
            </a:r>
          </a:p>
        </p:txBody>
      </p:sp>
      <p:sp>
        <p:nvSpPr>
          <p:cNvPr id="6" name="Rectangle 40"/>
          <p:cNvSpPr>
            <a:spLocks noChangeArrowheads="1"/>
          </p:cNvSpPr>
          <p:nvPr/>
        </p:nvSpPr>
        <p:spPr bwMode="gray">
          <a:xfrm>
            <a:off x="4675909" y="2253146"/>
            <a:ext cx="1633372" cy="5764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>
            <a:bevelT w="0" h="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Тросовый держатель </a:t>
            </a:r>
          </a:p>
          <a:p>
            <a:pPr algn="ctr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запасного колеса</a:t>
            </a:r>
          </a:p>
        </p:txBody>
      </p:sp>
      <p:sp>
        <p:nvSpPr>
          <p:cNvPr id="7" name="Rectangle 40"/>
          <p:cNvSpPr>
            <a:spLocks noChangeArrowheads="1"/>
          </p:cNvSpPr>
          <p:nvPr/>
        </p:nvSpPr>
        <p:spPr bwMode="gray">
          <a:xfrm>
            <a:off x="467544" y="2250309"/>
            <a:ext cx="1713245" cy="5764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>
            <a:bevelT w="0" h="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Высота крыши в салоне </a:t>
            </a:r>
          </a:p>
          <a:p>
            <a:pPr algn="ctr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до 1927 мм</a:t>
            </a:r>
            <a:endParaRPr lang="en-US" altLang="ru-RU" sz="900" b="1" dirty="0">
              <a:solidFill>
                <a:schemeClr val="tx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8" name="Rectangle 40"/>
          <p:cNvSpPr>
            <a:spLocks noChangeArrowheads="1"/>
          </p:cNvSpPr>
          <p:nvPr/>
        </p:nvSpPr>
        <p:spPr bwMode="gray">
          <a:xfrm>
            <a:off x="467544" y="3690469"/>
            <a:ext cx="1713245" cy="5760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>
            <a:bevelT w="0" h="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 Дистанционное </a:t>
            </a:r>
          </a:p>
          <a:p>
            <a:pPr algn="ctr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управление КПП на </a:t>
            </a:r>
          </a:p>
          <a:p>
            <a:pPr algn="ctr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приборной панели</a:t>
            </a:r>
          </a:p>
        </p:txBody>
      </p:sp>
      <p:sp>
        <p:nvSpPr>
          <p:cNvPr id="9" name="Rectangle 40"/>
          <p:cNvSpPr>
            <a:spLocks noChangeArrowheads="1"/>
          </p:cNvSpPr>
          <p:nvPr/>
        </p:nvSpPr>
        <p:spPr bwMode="gray">
          <a:xfrm>
            <a:off x="467544" y="4433397"/>
            <a:ext cx="1713245" cy="5760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>
            <a:bevelT w="0" h="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Новая коробка </a:t>
            </a:r>
          </a:p>
          <a:p>
            <a:pPr algn="ctr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переключения передач </a:t>
            </a:r>
          </a:p>
          <a:p>
            <a:pPr algn="ctr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330Нм</a:t>
            </a:r>
          </a:p>
        </p:txBody>
      </p:sp>
      <p:sp>
        <p:nvSpPr>
          <p:cNvPr id="10" name="Rectangle 40"/>
          <p:cNvSpPr>
            <a:spLocks noChangeArrowheads="1"/>
          </p:cNvSpPr>
          <p:nvPr/>
        </p:nvSpPr>
        <p:spPr bwMode="gray">
          <a:xfrm>
            <a:off x="467544" y="5189621"/>
            <a:ext cx="1713245" cy="5764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>
            <a:bevelT w="0" h="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Новая задняя подвеска</a:t>
            </a:r>
          </a:p>
        </p:txBody>
      </p:sp>
      <p:sp>
        <p:nvSpPr>
          <p:cNvPr id="11" name="Rectangle 40"/>
          <p:cNvSpPr>
            <a:spLocks noChangeArrowheads="1"/>
          </p:cNvSpPr>
          <p:nvPr/>
        </p:nvSpPr>
        <p:spPr bwMode="gray">
          <a:xfrm>
            <a:off x="2317173" y="1560373"/>
            <a:ext cx="2202872" cy="5760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>
            <a:bevelT w="0" h="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Лючок бензобака с </a:t>
            </a:r>
          </a:p>
          <a:p>
            <a:pPr algn="ctr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открытием из салона</a:t>
            </a:r>
          </a:p>
        </p:txBody>
      </p:sp>
      <p:sp>
        <p:nvSpPr>
          <p:cNvPr id="12" name="Rectangle 40"/>
          <p:cNvSpPr>
            <a:spLocks noChangeArrowheads="1"/>
          </p:cNvSpPr>
          <p:nvPr/>
        </p:nvSpPr>
        <p:spPr bwMode="gray">
          <a:xfrm>
            <a:off x="4675909" y="1560373"/>
            <a:ext cx="1633372" cy="5760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>
            <a:bevelT w="0" h="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Люк в перегородке </a:t>
            </a:r>
          </a:p>
          <a:p>
            <a:pPr algn="ctr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для длинномерных грузов</a:t>
            </a:r>
          </a:p>
        </p:txBody>
      </p:sp>
      <p:sp>
        <p:nvSpPr>
          <p:cNvPr id="13" name="Rectangle 40"/>
          <p:cNvSpPr>
            <a:spLocks noChangeArrowheads="1"/>
          </p:cNvSpPr>
          <p:nvPr/>
        </p:nvSpPr>
        <p:spPr bwMode="gray">
          <a:xfrm>
            <a:off x="4675909" y="3702645"/>
            <a:ext cx="1633372" cy="5760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>
            <a:bevelT w="0" h="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Магнитола 2 </a:t>
            </a:r>
            <a:r>
              <a:rPr lang="en-US" altLang="ru-RU" sz="900" b="1" dirty="0" err="1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DiN</a:t>
            </a:r>
            <a:r>
              <a:rPr lang="en-US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 + </a:t>
            </a:r>
            <a:endParaRPr lang="ru-RU" altLang="ru-RU" sz="900" b="1" dirty="0">
              <a:solidFill>
                <a:schemeClr val="tx1"/>
              </a:solidFill>
              <a:latin typeface="Century Gothic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камера заднего вида + </a:t>
            </a:r>
          </a:p>
          <a:p>
            <a:pPr algn="ctr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парктроник</a:t>
            </a:r>
          </a:p>
        </p:txBody>
      </p:sp>
      <p:sp>
        <p:nvSpPr>
          <p:cNvPr id="14" name="Rectangle 40"/>
          <p:cNvSpPr>
            <a:spLocks noChangeArrowheads="1"/>
          </p:cNvSpPr>
          <p:nvPr/>
        </p:nvSpPr>
        <p:spPr bwMode="gray">
          <a:xfrm>
            <a:off x="4675909" y="5189621"/>
            <a:ext cx="1633372" cy="5764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>
            <a:bevelT w="0" h="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Размещение в </a:t>
            </a: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грузовом </a:t>
            </a:r>
            <a:b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</a:b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кузове </a:t>
            </a: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до 4 европаллет </a:t>
            </a:r>
          </a:p>
          <a:p>
            <a:pPr algn="ctr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800х1200 мм</a:t>
            </a:r>
          </a:p>
        </p:txBody>
      </p:sp>
      <p:sp>
        <p:nvSpPr>
          <p:cNvPr id="15" name="Rectangle 40"/>
          <p:cNvSpPr>
            <a:spLocks noChangeArrowheads="1"/>
          </p:cNvSpPr>
          <p:nvPr/>
        </p:nvSpPr>
        <p:spPr bwMode="gray">
          <a:xfrm>
            <a:off x="2317174" y="5189621"/>
            <a:ext cx="2213262" cy="5764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>
            <a:bevelT w="0" h="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Новый топливный бак </a:t>
            </a:r>
          </a:p>
          <a:p>
            <a:pPr algn="ctr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вместимостью 80 л</a:t>
            </a:r>
          </a:p>
        </p:txBody>
      </p:sp>
      <p:sp>
        <p:nvSpPr>
          <p:cNvPr id="28710" name="Text Box 4"/>
          <p:cNvSpPr txBox="1">
            <a:spLocks noChangeArrowheads="1"/>
          </p:cNvSpPr>
          <p:nvPr/>
        </p:nvSpPr>
        <p:spPr bwMode="auto">
          <a:xfrm>
            <a:off x="6804025" y="1241425"/>
            <a:ext cx="2232025" cy="5762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200" b="1">
                <a:latin typeface="Century Gothic" pitchFamily="34" charset="0"/>
              </a:rPr>
              <a:t>Гарантия до </a:t>
            </a:r>
            <a:r>
              <a:rPr lang="ru-RU" altLang="ru-RU" sz="1200" b="1">
                <a:solidFill>
                  <a:srgbClr val="4F81BD"/>
                </a:solidFill>
                <a:latin typeface="Century Gothic" pitchFamily="34" charset="0"/>
              </a:rPr>
              <a:t>3 лет</a:t>
            </a:r>
          </a:p>
          <a:p>
            <a:r>
              <a:rPr lang="ru-RU" altLang="ru-RU" sz="1200" b="1">
                <a:latin typeface="Century Gothic" pitchFamily="34" charset="0"/>
              </a:rPr>
              <a:t>(150 000 км) </a:t>
            </a:r>
          </a:p>
        </p:txBody>
      </p:sp>
      <p:sp>
        <p:nvSpPr>
          <p:cNvPr id="28711" name="Text Box 4"/>
          <p:cNvSpPr txBox="1">
            <a:spLocks noChangeArrowheads="1"/>
          </p:cNvSpPr>
          <p:nvPr/>
        </p:nvSpPr>
        <p:spPr bwMode="auto">
          <a:xfrm>
            <a:off x="6810375" y="1927225"/>
            <a:ext cx="2232025" cy="5762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200" b="1">
                <a:latin typeface="Century Gothic" pitchFamily="34" charset="0"/>
              </a:rPr>
              <a:t>Гарантия от сквозной</a:t>
            </a:r>
          </a:p>
          <a:p>
            <a:r>
              <a:rPr lang="ru-RU" altLang="ru-RU" sz="1200" b="1">
                <a:latin typeface="Century Gothic" pitchFamily="34" charset="0"/>
              </a:rPr>
              <a:t>коррозии </a:t>
            </a:r>
            <a:r>
              <a:rPr lang="ru-RU" altLang="ru-RU" sz="1200" b="1">
                <a:solidFill>
                  <a:srgbClr val="4F81BD"/>
                </a:solidFill>
                <a:latin typeface="Century Gothic" pitchFamily="34" charset="0"/>
              </a:rPr>
              <a:t>8 лет</a:t>
            </a:r>
          </a:p>
        </p:txBody>
      </p:sp>
      <p:sp>
        <p:nvSpPr>
          <p:cNvPr id="28712" name="Text Box 4"/>
          <p:cNvSpPr txBox="1">
            <a:spLocks noChangeArrowheads="1"/>
          </p:cNvSpPr>
          <p:nvPr/>
        </p:nvSpPr>
        <p:spPr bwMode="auto">
          <a:xfrm>
            <a:off x="6804025" y="2622550"/>
            <a:ext cx="2232025" cy="5746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200" b="1">
                <a:solidFill>
                  <a:srgbClr val="4F81BD"/>
                </a:solidFill>
                <a:latin typeface="Century Gothic" pitchFamily="34" charset="0"/>
              </a:rPr>
              <a:t>20 000 км </a:t>
            </a:r>
            <a:r>
              <a:rPr lang="ru-RU" altLang="ru-RU" sz="1200" b="1">
                <a:latin typeface="Century Gothic" pitchFamily="34" charset="0"/>
              </a:rPr>
              <a:t>– интервал ТО</a:t>
            </a:r>
          </a:p>
        </p:txBody>
      </p:sp>
      <p:sp>
        <p:nvSpPr>
          <p:cNvPr id="28713" name="Text Box 4"/>
          <p:cNvSpPr txBox="1">
            <a:spLocks noChangeArrowheads="1"/>
          </p:cNvSpPr>
          <p:nvPr/>
        </p:nvSpPr>
        <p:spPr bwMode="auto">
          <a:xfrm>
            <a:off x="6804025" y="3316288"/>
            <a:ext cx="2232025" cy="5762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200" b="1">
                <a:latin typeface="Century Gothic" pitchFamily="34" charset="0"/>
              </a:rPr>
              <a:t>Оцинкованный кузов</a:t>
            </a:r>
            <a:endParaRPr lang="ru-RU" altLang="ru-RU" sz="1200" b="1">
              <a:solidFill>
                <a:srgbClr val="4F81BD"/>
              </a:solidFill>
              <a:latin typeface="Century Gothic" pitchFamily="34" charset="0"/>
            </a:endParaRPr>
          </a:p>
        </p:txBody>
      </p:sp>
      <p:sp>
        <p:nvSpPr>
          <p:cNvPr id="21" name="Rectangle 40"/>
          <p:cNvSpPr>
            <a:spLocks noChangeArrowheads="1"/>
          </p:cNvSpPr>
          <p:nvPr/>
        </p:nvSpPr>
        <p:spPr bwMode="gray">
          <a:xfrm>
            <a:off x="467544" y="2970389"/>
            <a:ext cx="1713245" cy="5764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>
            <a:bevelT w="0" h="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Грузовая и </a:t>
            </a:r>
          </a:p>
          <a:p>
            <a:pPr algn="ctr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грузопассажирская, </a:t>
            </a:r>
          </a:p>
          <a:p>
            <a:pPr algn="ctr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пассажирские  </a:t>
            </a:r>
          </a:p>
          <a:p>
            <a:pPr algn="ctr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модификации</a:t>
            </a:r>
            <a:endParaRPr lang="en-US" altLang="ru-RU" sz="900" b="1" dirty="0">
              <a:solidFill>
                <a:schemeClr val="tx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2" name="Rectangle 40"/>
          <p:cNvSpPr>
            <a:spLocks noChangeArrowheads="1"/>
          </p:cNvSpPr>
          <p:nvPr/>
        </p:nvSpPr>
        <p:spPr bwMode="gray">
          <a:xfrm>
            <a:off x="4675909" y="4440045"/>
            <a:ext cx="1633372" cy="5760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>
            <a:bevelT w="0" h="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Бензиновый,</a:t>
            </a:r>
          </a:p>
          <a:p>
            <a:pPr algn="ctr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дизельный, </a:t>
            </a:r>
          </a:p>
          <a:p>
            <a:pPr algn="ctr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битопливный двигатель</a:t>
            </a:r>
          </a:p>
        </p:txBody>
      </p:sp>
      <p:sp>
        <p:nvSpPr>
          <p:cNvPr id="28720" name="Text Box 4"/>
          <p:cNvSpPr txBox="1">
            <a:spLocks noChangeArrowheads="1"/>
          </p:cNvSpPr>
          <p:nvPr/>
        </p:nvSpPr>
        <p:spPr bwMode="auto">
          <a:xfrm>
            <a:off x="6804025" y="4019550"/>
            <a:ext cx="2232025" cy="5762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200" b="1">
                <a:latin typeface="Century Gothic" pitchFamily="34" charset="0"/>
              </a:rPr>
              <a:t>Вместимость кабины </a:t>
            </a:r>
          </a:p>
          <a:p>
            <a:r>
              <a:rPr lang="ru-RU" altLang="ru-RU" sz="1200" b="1">
                <a:solidFill>
                  <a:srgbClr val="4F81BD"/>
                </a:solidFill>
                <a:latin typeface="Century Gothic" pitchFamily="34" charset="0"/>
              </a:rPr>
              <a:t>до 7 мест</a:t>
            </a:r>
          </a:p>
        </p:txBody>
      </p:sp>
      <p:sp>
        <p:nvSpPr>
          <p:cNvPr id="28721" name="Text Box 4"/>
          <p:cNvSpPr txBox="1">
            <a:spLocks noChangeArrowheads="1"/>
          </p:cNvSpPr>
          <p:nvPr/>
        </p:nvSpPr>
        <p:spPr bwMode="auto">
          <a:xfrm>
            <a:off x="6804025" y="4721225"/>
            <a:ext cx="2232025" cy="5762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200" b="1">
                <a:latin typeface="Century Gothic" pitchFamily="34" charset="0"/>
              </a:rPr>
              <a:t>Пассажировместимость</a:t>
            </a:r>
          </a:p>
          <a:p>
            <a:r>
              <a:rPr lang="ru-RU" altLang="ru-RU" sz="1200" b="1">
                <a:solidFill>
                  <a:srgbClr val="4F81BD"/>
                </a:solidFill>
                <a:latin typeface="Century Gothic" pitchFamily="34" charset="0"/>
              </a:rPr>
              <a:t>16+1 или 14+3</a:t>
            </a:r>
          </a:p>
        </p:txBody>
      </p:sp>
      <p:sp>
        <p:nvSpPr>
          <p:cNvPr id="25" name="Рамка 24"/>
          <p:cNvSpPr/>
          <p:nvPr/>
        </p:nvSpPr>
        <p:spPr>
          <a:xfrm>
            <a:off x="107950" y="1231900"/>
            <a:ext cx="6551613" cy="4824413"/>
          </a:xfrm>
          <a:prstGeom prst="frame">
            <a:avLst>
              <a:gd name="adj1" fmla="val 4704"/>
            </a:avLst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9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8723" name="Прямоугольник 25"/>
          <p:cNvSpPr>
            <a:spLocks noChangeArrowheads="1"/>
          </p:cNvSpPr>
          <p:nvPr/>
        </p:nvSpPr>
        <p:spPr bwMode="auto">
          <a:xfrm>
            <a:off x="1687513" y="1230313"/>
            <a:ext cx="37480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latin typeface="Century Gothic" pitchFamily="34" charset="0"/>
              </a:rPr>
              <a:t>ЦЕЛЬНОМЕТАЛЛИЧЕСКИЙ ФУРГОН ГАЗель </a:t>
            </a:r>
            <a:r>
              <a:rPr lang="en-US" sz="1200" b="1">
                <a:latin typeface="Century Gothic" pitchFamily="34" charset="0"/>
              </a:rPr>
              <a:t>NEXT</a:t>
            </a:r>
            <a:endParaRPr lang="ru-RU" sz="1200" b="1"/>
          </a:p>
        </p:txBody>
      </p:sp>
      <p:sp>
        <p:nvSpPr>
          <p:cNvPr id="28724" name="Text Box 4"/>
          <p:cNvSpPr txBox="1">
            <a:spLocks noChangeArrowheads="1"/>
          </p:cNvSpPr>
          <p:nvPr/>
        </p:nvSpPr>
        <p:spPr bwMode="auto">
          <a:xfrm>
            <a:off x="6789738" y="5465763"/>
            <a:ext cx="2232025" cy="5762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200" b="1">
                <a:latin typeface="Century Gothic" pitchFamily="34" charset="0"/>
              </a:rPr>
              <a:t>Топливный бак </a:t>
            </a:r>
            <a:r>
              <a:rPr lang="ru-RU" altLang="ru-RU" sz="1200" b="1">
                <a:solidFill>
                  <a:srgbClr val="4F81BD"/>
                </a:solidFill>
                <a:latin typeface="Century Gothic" pitchFamily="34" charset="0"/>
              </a:rPr>
              <a:t>80 л</a:t>
            </a:r>
          </a:p>
        </p:txBody>
      </p:sp>
      <p:pic>
        <p:nvPicPr>
          <p:cNvPr id="28725" name="Picture 35" descr="C:\Documents and Settings\pletnikovvl\Рабочий стол\BUS_Wite1.jpg"/>
          <p:cNvPicPr>
            <a:picLocks noChangeAspect="1" noChangeArrowheads="1"/>
          </p:cNvPicPr>
          <p:nvPr/>
        </p:nvPicPr>
        <p:blipFill>
          <a:blip r:embed="rId3"/>
          <a:srcRect l="5945" t="24156" r="15498" b="12184"/>
          <a:stretch>
            <a:fillRect/>
          </a:stretch>
        </p:blipFill>
        <p:spPr bwMode="auto">
          <a:xfrm>
            <a:off x="2228850" y="3038475"/>
            <a:ext cx="23622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1"/>
          <p:cNvSpPr>
            <a:spLocks noChangeArrowheads="1"/>
          </p:cNvSpPr>
          <p:nvPr/>
        </p:nvSpPr>
        <p:spPr bwMode="auto">
          <a:xfrm>
            <a:off x="2771775" y="2319338"/>
            <a:ext cx="6372225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latin typeface="Verdana" pitchFamily="34" charset="0"/>
              </a:rPr>
              <a:t>РЕЕЧНЫЙ МЕХАНИЗМ РУЛЕВОГО УПРАВЛЕНИЯ</a:t>
            </a:r>
          </a:p>
          <a:p>
            <a:pPr>
              <a:defRPr/>
            </a:pPr>
            <a:endParaRPr lang="ru-RU" sz="800" dirty="0">
              <a:latin typeface="Verdana" pitchFamily="34" charset="0"/>
            </a:endParaRP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ru-RU" sz="1100" dirty="0">
                <a:latin typeface="Verdana" pitchFamily="34" charset="0"/>
              </a:rPr>
              <a:t>Рулевой механизм реечный. Прогресс даже не в типе конструкции, а в том, что его крепят к «подрамнику». Ведь раньше рулевой механизм стоял на лонжероне и возникали дополнительные, ненужные перемещения механизма и тяг. 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ru-RU" sz="1100" dirty="0">
                <a:latin typeface="Verdana" pitchFamily="34" charset="0"/>
              </a:rPr>
              <a:t>Снижение стоимости ТО за счет не обслуживаемого узла и меньшего количества регулировок</a:t>
            </a:r>
          </a:p>
        </p:txBody>
      </p:sp>
      <p:pic>
        <p:nvPicPr>
          <p:cNvPr id="30722" name="Picture 4" descr="522+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701362">
            <a:off x="213518" y="2383632"/>
            <a:ext cx="20875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073150"/>
            <a:ext cx="20891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 descr="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0425" y="5078413"/>
            <a:ext cx="13350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3" descr="C:\Documents and Settings\zhidkovkn\Рабочий стол\NEXT вывод\рисунки некст\Картинки ОИЦ\тормоза.bmp"/>
          <p:cNvPicPr>
            <a:picLocks noChangeAspect="1" noChangeArrowheads="1"/>
          </p:cNvPicPr>
          <p:nvPr/>
        </p:nvPicPr>
        <p:blipFill>
          <a:blip r:embed="rId5"/>
          <a:srcRect t="42493" r="22810"/>
          <a:stretch>
            <a:fillRect/>
          </a:stretch>
        </p:blipFill>
        <p:spPr bwMode="auto">
          <a:xfrm>
            <a:off x="215900" y="3708400"/>
            <a:ext cx="216058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22574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358457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-34925" y="496411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2771775" y="971550"/>
            <a:ext cx="63722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latin typeface="Verdana" pitchFamily="34" charset="0"/>
              </a:rPr>
              <a:t>ДВУХРЫЧАЖНАЯ НЕЗАВИСИМАЯ ПОДВЕСКА</a:t>
            </a:r>
          </a:p>
          <a:p>
            <a:pPr>
              <a:defRPr/>
            </a:pPr>
            <a:endParaRPr lang="ru-RU" sz="800" dirty="0">
              <a:latin typeface="Verdana" pitchFamily="34" charset="0"/>
            </a:endParaRP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ru-RU" sz="1100" dirty="0">
                <a:latin typeface="Verdana" pitchFamily="34" charset="0"/>
              </a:rPr>
              <a:t>Конструкция разработана специально для грузовых автомобилей, отсутствует у большинства импортных аналогов.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ru-RU" sz="1100" dirty="0">
                <a:latin typeface="Verdana" pitchFamily="34" charset="0"/>
              </a:rPr>
              <a:t>Улучшает управляемость автомобиля и плавность хода.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ru-RU" sz="1100" dirty="0">
                <a:latin typeface="Verdana" pitchFamily="34" charset="0"/>
              </a:rPr>
              <a:t> Имеет повышенную  надежность, обеспечивает снижение затрат на обслуживание автомобиля. </a:t>
            </a:r>
          </a:p>
        </p:txBody>
      </p:sp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2771775" y="3657600"/>
            <a:ext cx="637222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latin typeface="Verdana" pitchFamily="34" charset="0"/>
              </a:rPr>
              <a:t>ТОРМОЗНАЯ СИСТЕМА</a:t>
            </a:r>
          </a:p>
          <a:p>
            <a:pPr marL="182563" indent="-182563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1100" dirty="0">
                <a:latin typeface="Verdana" pitchFamily="34" charset="0"/>
              </a:rPr>
              <a:t>Новые передние тормоза</a:t>
            </a:r>
            <a:r>
              <a:rPr lang="en-US" sz="1100" dirty="0">
                <a:latin typeface="Verdana" pitchFamily="34" charset="0"/>
              </a:rPr>
              <a:t> c  </a:t>
            </a:r>
            <a:r>
              <a:rPr lang="ru-RU" sz="1100" dirty="0">
                <a:latin typeface="Verdana" pitchFamily="34" charset="0"/>
              </a:rPr>
              <a:t>увеличенным эффективность торможения;</a:t>
            </a:r>
            <a:endParaRPr lang="en-US" sz="1100" dirty="0">
              <a:latin typeface="Verdana" pitchFamily="34" charset="0"/>
            </a:endParaRP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ru-RU" sz="1100" dirty="0">
                <a:latin typeface="Verdana" pitchFamily="34" charset="0"/>
              </a:rPr>
              <a:t>Снижение тормозного пути;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ru-RU" sz="1100" dirty="0">
                <a:latin typeface="Verdana" pitchFamily="34" charset="0"/>
              </a:rPr>
              <a:t>Повышение безопасности за счет более современной конструкции тормозных механизмов;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ru-RU" sz="1100" dirty="0">
                <a:latin typeface="Verdana" pitchFamily="34" charset="0"/>
              </a:rPr>
              <a:t>Увеличение срока службы тормозных колодок и дисков.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771775" y="5100638"/>
            <a:ext cx="63722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latin typeface="Verdana" pitchFamily="34" charset="0"/>
              </a:rPr>
              <a:t>СИСТЕМА ОХЛАЖДЕНИЯ</a:t>
            </a:r>
          </a:p>
          <a:p>
            <a:pPr>
              <a:defRPr/>
            </a:pPr>
            <a:endParaRPr lang="ru-RU" sz="800" dirty="0">
              <a:latin typeface="Verdana" pitchFamily="34" charset="0"/>
            </a:endParaRP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ru-RU" sz="1100" dirty="0">
                <a:latin typeface="Verdana" pitchFamily="34" charset="0"/>
              </a:rPr>
              <a:t>Повышенная эффективность системы охлаждения и наддува за счет увеличения площади продува алюминиевого радиатора в 1,5 раза, за счет охладителя надувочного воздуха и более рационального их расположения в одной плоскости.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ru-RU" sz="1100" dirty="0">
                <a:latin typeface="Verdana" pitchFamily="34" charset="0"/>
              </a:rPr>
              <a:t>Бесперебойная работа двигателя, исключение перегрева.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ru-RU" sz="1100" dirty="0">
                <a:latin typeface="Verdana" pitchFamily="34" charset="0"/>
              </a:rPr>
              <a:t>Значительное упрощение обслуживания и ремонта автомобиля.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4613" y="19050"/>
            <a:ext cx="8229600" cy="8128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Verdana" pitchFamily="34" charset="0"/>
                <a:ea typeface="+mj-ea"/>
                <a:cs typeface="+mj-cs"/>
              </a:rPr>
              <a:t>ГАЗель </a:t>
            </a:r>
            <a:r>
              <a:rPr lang="en-US" sz="2400" b="1" dirty="0">
                <a:solidFill>
                  <a:srgbClr val="002060"/>
                </a:solidFill>
                <a:latin typeface="Verdana" pitchFamily="34" charset="0"/>
                <a:ea typeface="+mj-ea"/>
                <a:cs typeface="+mj-cs"/>
              </a:rPr>
              <a:t>NEXT</a:t>
            </a:r>
            <a:r>
              <a:rPr lang="ru-RU" sz="2400" b="1" dirty="0">
                <a:solidFill>
                  <a:srgbClr val="002060"/>
                </a:solidFill>
                <a:latin typeface="Verdana" pitchFamily="34" charset="0"/>
                <a:ea typeface="+mj-ea"/>
                <a:cs typeface="+mj-cs"/>
              </a:rPr>
              <a:t>: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Verdana" pitchFamily="34" charset="0"/>
                <a:ea typeface="+mj-ea"/>
                <a:cs typeface="+mj-cs"/>
              </a:rPr>
              <a:t>КОНСТРУКТИВНЫЕ </a:t>
            </a:r>
            <a:r>
              <a:rPr lang="ru-RU" sz="2400" b="1" dirty="0">
                <a:solidFill>
                  <a:srgbClr val="002060"/>
                </a:solidFill>
                <a:latin typeface="Verdana" pitchFamily="34" charset="0"/>
                <a:ea typeface="+mj-ea"/>
                <a:cs typeface="+mj-cs"/>
              </a:rPr>
              <a:t>ОСОБЕННОСТИ</a:t>
            </a:r>
            <a:endParaRPr lang="ru-RU" sz="2400" b="1" dirty="0">
              <a:solidFill>
                <a:srgbClr val="002060"/>
              </a:solidFill>
              <a:latin typeface="Verdan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195263" y="30163"/>
            <a:ext cx="8229600" cy="693737"/>
          </a:xfrm>
        </p:spPr>
        <p:txBody>
          <a:bodyPr/>
          <a:lstStyle/>
          <a:p>
            <a:r>
              <a:rPr lang="ru-RU" sz="2800" smtClean="0">
                <a:solidFill>
                  <a:srgbClr val="002060"/>
                </a:solidFill>
                <a:latin typeface="Century Gothic" pitchFamily="34" charset="0"/>
                <a:cs typeface="Arial" charset="0"/>
              </a:rPr>
              <a:t>АВТОБУС ГАЗель </a:t>
            </a:r>
            <a:r>
              <a:rPr lang="en-US" sz="2800" smtClean="0">
                <a:solidFill>
                  <a:srgbClr val="002060"/>
                </a:solidFill>
                <a:latin typeface="Century Gothic" pitchFamily="34" charset="0"/>
                <a:cs typeface="Arial" charset="0"/>
              </a:rPr>
              <a:t>NEXT</a:t>
            </a:r>
            <a:r>
              <a:rPr lang="ru-RU" sz="2800" smtClean="0">
                <a:solidFill>
                  <a:srgbClr val="002060"/>
                </a:solidFill>
                <a:latin typeface="Century Gothic" pitchFamily="34" charset="0"/>
                <a:cs typeface="Arial" charset="0"/>
              </a:rPr>
              <a:t> 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343400" y="1058863"/>
          <a:ext cx="4676775" cy="50180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76775"/>
              </a:tblGrid>
              <a:tr h="32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</a:rPr>
                        <a:t>Преимущества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8367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Verdana" pitchFamily="34" charset="0"/>
                        </a:rPr>
                        <a:t>Предназначен для городских маршрутных и пригородных перевозок, а так же в качестве корпоративного транспорта</a:t>
                      </a:r>
                      <a:endParaRPr lang="ru-RU" sz="1100" dirty="0">
                        <a:latin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551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Verdana" pitchFamily="34" charset="0"/>
                        </a:rPr>
                        <a:t>Изготавливается на базе цельнометаллического фургона ГАЗель </a:t>
                      </a:r>
                      <a:r>
                        <a:rPr lang="en-US" sz="1100" dirty="0" smtClean="0">
                          <a:latin typeface="Verdana" pitchFamily="34" charset="0"/>
                        </a:rPr>
                        <a:t>Next</a:t>
                      </a:r>
                      <a:r>
                        <a:rPr lang="ru-RU" sz="1100" dirty="0" smtClean="0">
                          <a:latin typeface="Verdana" pitchFamily="34" charset="0"/>
                        </a:rPr>
                        <a:t>, что обеспечивает повышенную жесткость кузова </a:t>
                      </a:r>
                      <a:endParaRPr lang="ru-RU" sz="1100" dirty="0">
                        <a:latin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367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Verdana" pitchFamily="34" charset="0"/>
                        </a:rPr>
                        <a:t>Соответствует всем современным требованиям по активной и пассивной безопасности</a:t>
                      </a:r>
                      <a:endParaRPr lang="ru-RU" sz="1100" dirty="0">
                        <a:latin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367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Verdana" pitchFamily="34" charset="0"/>
                        </a:rPr>
                        <a:t>Современный дизайн, соответствующий мировым тенденциям</a:t>
                      </a:r>
                      <a:endParaRPr lang="ru-RU" sz="1100" dirty="0">
                        <a:latin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96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Verdana" pitchFamily="34" charset="0"/>
                        </a:rPr>
                        <a:t>Бензиновый или дизельный двигатель</a:t>
                      </a:r>
                      <a:endParaRPr lang="ru-RU" sz="1100" dirty="0">
                        <a:latin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367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Verdana" pitchFamily="34" charset="0"/>
                        </a:rPr>
                        <a:t>С целью улучшения проходимости и уверенности на дороге оснащается блокировкой дифференциала заднего моста</a:t>
                      </a:r>
                      <a:endParaRPr lang="ru-RU" sz="1100" dirty="0">
                        <a:latin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96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Verdana" pitchFamily="34" charset="0"/>
                        </a:rPr>
                        <a:t>Улучшенная аэродинамика, снижение «парусности»</a:t>
                      </a:r>
                      <a:endParaRPr lang="ru-RU" sz="1100" dirty="0">
                        <a:latin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195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Verdana" pitchFamily="34" charset="0"/>
                        </a:rPr>
                        <a:t>Модернизированная подвеска, увеличивающая устойчивость автобуса </a:t>
                      </a:r>
                      <a:endParaRPr lang="ru-RU" sz="1100" dirty="0">
                        <a:latin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195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Verdana" pitchFamily="34" charset="0"/>
                        </a:rPr>
                        <a:t>Практичная обивка сидений и салона автобуса</a:t>
                      </a:r>
                      <a:endParaRPr lang="ru-RU" sz="1100" dirty="0">
                        <a:latin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367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Verdana" pitchFamily="34" charset="0"/>
                        </a:rPr>
                        <a:t>Комфортные анатомические пассажирские сиденья с высокой спинкой</a:t>
                      </a:r>
                      <a:endParaRPr lang="ru-RU" sz="1100" dirty="0">
                        <a:latin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96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Verdana" pitchFamily="34" charset="0"/>
                        </a:rPr>
                        <a:t>Эффективная система отопления и вентиляции салона</a:t>
                      </a:r>
                      <a:endParaRPr lang="ru-RU" sz="1100" dirty="0">
                        <a:latin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367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Verdana" pitchFamily="34" charset="0"/>
                        </a:rPr>
                        <a:t>Широкий проход, обеспечивающий удобство перемещения по салону</a:t>
                      </a:r>
                      <a:endParaRPr lang="ru-RU" sz="1100" dirty="0">
                        <a:latin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1776" name="Picture 27" descr="Основные размеры_А65R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" y="3227388"/>
            <a:ext cx="31242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7" name="Picture 35" descr="C:\Documents and Settings\pletnikovvl\Рабочий стол\BUS_Wite1.jpg"/>
          <p:cNvPicPr>
            <a:picLocks noChangeAspect="1" noChangeArrowheads="1"/>
          </p:cNvPicPr>
          <p:nvPr/>
        </p:nvPicPr>
        <p:blipFill>
          <a:blip r:embed="rId3"/>
          <a:srcRect l="5945" t="24156" r="3397" b="12184"/>
          <a:stretch>
            <a:fillRect/>
          </a:stretch>
        </p:blipFill>
        <p:spPr bwMode="auto">
          <a:xfrm>
            <a:off x="247650" y="1085850"/>
            <a:ext cx="40671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68538" y="274638"/>
            <a:ext cx="58324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95513" y="274638"/>
            <a:ext cx="649128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ru-RU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28588" y="260350"/>
            <a:ext cx="8229600" cy="549275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rPr>
              <a:t>АВТОБУС ГАЗель </a:t>
            </a:r>
            <a:r>
              <a:rPr lang="en-US" sz="2800" b="1" dirty="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rPr>
              <a:t>NEXT</a:t>
            </a:r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rPr>
              <a:t> 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23850" y="1011238"/>
          <a:ext cx="8553450" cy="3708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559274"/>
                <a:gridCol w="1994176"/>
              </a:tblGrid>
              <a:tr h="250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Параметр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</a:rPr>
                        <a:t>Значение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52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Количество мест 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</a:rPr>
                        <a:t>16+1+1</a:t>
                      </a:r>
                      <a:r>
                        <a:rPr kumimoji="0" 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</a:rPr>
                        <a:t>, 14+3+1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252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Колесная формула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</a:rPr>
                        <a:t>4х2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252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Полная масса, кг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4166</a:t>
                      </a:r>
                    </a:p>
                  </a:txBody>
                  <a:tcPr marL="90000" marR="90000" marT="46800" marB="46800" anchor="ctr" horzOverflow="overflow"/>
                </a:tc>
              </a:tr>
              <a:tr h="252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Масса снаряженного автомобиля, кг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0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801</a:t>
                      </a:r>
                    </a:p>
                  </a:txBody>
                  <a:tcPr marL="90000" marR="90000" marT="46800" marB="46800" anchor="ctr" horzOverflow="overflow"/>
                </a:tc>
              </a:tr>
              <a:tr h="252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Дорожный просвет, мм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90000" marR="90000" marT="46800" marB="46800" anchor="ctr" horzOverflow="overflow"/>
                </a:tc>
              </a:tr>
              <a:tr h="252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Радиус поворота, мм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90000" marR="90000" marT="46800" marB="46800" anchor="ctr" horzOverflow="overflow"/>
                </a:tc>
              </a:tr>
              <a:tr h="252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Максимальный подъем, %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26</a:t>
                      </a:r>
                      <a:endParaRPr kumimoji="0" lang="en-US" sz="105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Угол свеса передний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задний, град.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22/9</a:t>
                      </a:r>
                    </a:p>
                  </a:txBody>
                  <a:tcPr marL="90000" marR="90000" marT="46800" marB="46800" anchor="ctr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Максимальная скорость автомобиля на горизонтальном участке ровного шоссе, км/ч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130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Контрольный расход топлива (замеряется по специальной методике) при 80 км/ч дизель/бензин)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</a:rPr>
                        <a:t>8,5/9,8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2524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Высота салона, мм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</a:rPr>
                        <a:t>1900</a:t>
                      </a:r>
                      <a:endParaRPr kumimoji="0" lang="ru-RU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Гарантия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</a:rPr>
                        <a:t>3 года, 150 000 км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252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kern="1200" dirty="0" err="1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Межсервисный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 интервал, км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</a:rPr>
                        <a:t>20 000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</a:tbl>
          </a:graphicData>
        </a:graphic>
      </p:graphicFrame>
      <p:sp>
        <p:nvSpPr>
          <p:cNvPr id="32819" name="Номер слайда 1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0B60BA-C688-44B1-A916-7BE0118AE4D6}" type="slidenum">
              <a:rPr lang="ru-RU" smtClean="0">
                <a:latin typeface="Arial" charset="0"/>
                <a:cs typeface="Arial" charset="0"/>
              </a:rPr>
              <a:pPr/>
              <a:t>5</a:t>
            </a:fld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32820" name="Picture 26" descr="F:\59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75" y="4878388"/>
            <a:ext cx="3527425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21" name="Picture 28" descr="F:\5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9325" y="4870450"/>
            <a:ext cx="3527425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68538" y="274638"/>
            <a:ext cx="58324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95513" y="274638"/>
            <a:ext cx="649128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ru-RU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28588" y="260350"/>
            <a:ext cx="8229600" cy="549275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rPr>
              <a:t>АВТОБУС ГАЗель </a:t>
            </a:r>
            <a:r>
              <a:rPr lang="en-US" sz="2800" b="1" dirty="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rPr>
              <a:t>NEXT</a:t>
            </a:r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rPr>
              <a:t> 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162300" y="1458913"/>
          <a:ext cx="5695950" cy="4049712"/>
        </p:xfrm>
        <a:graphic>
          <a:graphicData uri="http://schemas.openxmlformats.org/drawingml/2006/table">
            <a:tbl>
              <a:tblPr/>
              <a:tblGrid>
                <a:gridCol w="3181350"/>
                <a:gridCol w="2514600"/>
              </a:tblGrid>
              <a:tr h="250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Модель двигателя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90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Cummins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ISF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2.8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R148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90B9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Экологический класс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B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BE6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Тип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Дизельный, с турбонаддувом и охладителем надувочного воздуха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3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Количество цилиндров и их расположение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B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4, рядное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BE6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Диаметр цилиндров и ход поршня, мм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94х100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3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Рабочий объем цилиндров, 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B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B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Степень сжатия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3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Максимальная мощность, кВт (л.с.)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B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110 (149,6)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BE6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при частоте вращения коленчатого вала, об/мин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3400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3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Максимальный крутящий момент, нетто, Н·м (кгс·м)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B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330 (33,6)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B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при частоте вращения коленчатого вала, об/мин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1800-2600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3"/>
                    </a:solidFill>
                  </a:tcPr>
                </a:tc>
              </a:tr>
              <a:tr h="36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Порядок работы цилиндров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B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1-3-4-2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BE6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Частота вращения коленчатого вала в режиме холостого хода, об/мин: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3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1079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минимальная (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min</a:t>
                      </a:r>
                      <a:r>
                        <a:rPr kumimoji="0" lang="ru-RU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. хх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B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750±50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B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1079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максимальная (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max</a:t>
                      </a:r>
                      <a:r>
                        <a:rPr kumimoji="0" lang="ru-RU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. хх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4500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3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Направление вращения коленчатого вала (наблюдая со стороны вентилятора)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B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Правое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BE6"/>
                    </a:solidFill>
                  </a:tcPr>
                </a:tc>
              </a:tr>
            </a:tbl>
          </a:graphicData>
        </a:graphic>
      </p:graphicFrame>
      <p:sp>
        <p:nvSpPr>
          <p:cNvPr id="33849" name="Номер слайда 1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F08EC0-CCE0-459C-8503-41AE6CB1FD49}" type="slidenum">
              <a:rPr lang="ru-RU" smtClean="0">
                <a:latin typeface="Arial" charset="0"/>
                <a:cs typeface="Arial" charset="0"/>
              </a:rPr>
              <a:pPr/>
              <a:t>6</a:t>
            </a:fld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33850" name="Picture 62" descr="C:\Documents and Settings\pletnikovvl\Рабочий стол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3522663"/>
            <a:ext cx="2916238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51" name="Picture 63" descr="C:\Documents and Settings\pletnikovvl\Рабочий стол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1431925"/>
            <a:ext cx="288607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68538" y="274638"/>
            <a:ext cx="58324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95513" y="274638"/>
            <a:ext cx="649128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ru-RU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28588" y="260350"/>
            <a:ext cx="8229600" cy="549275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rPr>
              <a:t>АВТОБУС ГАЗель </a:t>
            </a:r>
            <a:r>
              <a:rPr lang="en-US" sz="2800" b="1" dirty="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rPr>
              <a:t>NEXT</a:t>
            </a:r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rPr>
              <a:t> 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886200" y="950913"/>
          <a:ext cx="5076825" cy="55102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76826"/>
              </a:tblGrid>
              <a:tr h="31389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</a:rPr>
                        <a:t>Базовый состав</a:t>
                      </a: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141719">
                <a:tc>
                  <a:txBody>
                    <a:bodyPr/>
                    <a:lstStyle/>
                    <a:p>
                      <a:pPr marL="0" algn="just" defTabSz="914400" rtl="0" eaLnBrk="1" latin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1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</a:rPr>
                        <a:t>Дистанционное управление коробкой передач</a:t>
                      </a: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1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</a:rPr>
                        <a:t>Топливный бак увеличенного объема (80л пластиковый)</a:t>
                      </a: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1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</a:rPr>
                        <a:t>Предпусковой подогреватель </a:t>
                      </a: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1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</a:rPr>
                        <a:t>Круиз-контроль </a:t>
                      </a: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</a:tr>
              <a:tr h="31192">
                <a:tc>
                  <a:txBody>
                    <a:bodyPr/>
                    <a:lstStyle/>
                    <a:p>
                      <a:pPr marL="0" algn="just" defTabSz="914400" rtl="0" eaLnBrk="1" latin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1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</a:rPr>
                        <a:t>Тормозная система с АБС</a:t>
                      </a: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1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</a:rPr>
                        <a:t>Стабилизатор задней подвески</a:t>
                      </a: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1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</a:rPr>
                        <a:t>Маршрутный компьютер</a:t>
                      </a: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1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</a:rPr>
                        <a:t>Брызговики задних колес</a:t>
                      </a: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Verdana" pitchFamily="34" charset="0"/>
                        </a:rPr>
                        <a:t>Сиденье водителя с высотной регулировкой и подлокотником</a:t>
                      </a:r>
                      <a:endParaRPr lang="ru-RU" sz="1100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Verdana" pitchFamily="34" charset="0"/>
                        </a:rPr>
                        <a:t>Рулевая колонка с регулировкой по высоте</a:t>
                      </a:r>
                      <a:endParaRPr lang="ru-RU" sz="1100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Verdana" pitchFamily="34" charset="0"/>
                        </a:rPr>
                        <a:t>Гидроусилитель</a:t>
                      </a:r>
                      <a:r>
                        <a:rPr lang="ru-RU" sz="1100" dirty="0">
                          <a:latin typeface="Verdana" pitchFamily="34" charset="0"/>
                        </a:rPr>
                        <a:t> руля</a:t>
                      </a:r>
                      <a:endParaRPr lang="ru-RU" sz="1100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Verdana" pitchFamily="34" charset="0"/>
                        </a:rPr>
                        <a:t>Центральный замок кабины (без ЦЗ задних дверей)  </a:t>
                      </a:r>
                      <a:endParaRPr lang="ru-RU" sz="1100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Verdana" pitchFamily="34" charset="0"/>
                        </a:rPr>
                        <a:t>Подогрев зеркал заднего вида</a:t>
                      </a:r>
                      <a:endParaRPr lang="ru-RU" sz="1100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Verdana" pitchFamily="34" charset="0"/>
                        </a:rPr>
                        <a:t>Дополнительный отопитель </a:t>
                      </a:r>
                      <a:endParaRPr lang="ru-RU" sz="1100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Verdana" pitchFamily="34" charset="0"/>
                        </a:rPr>
                        <a:t>Открывание задних дверей до 180°</a:t>
                      </a:r>
                      <a:endParaRPr lang="ru-RU" sz="1100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Verdana" pitchFamily="34" charset="0"/>
                        </a:rPr>
                        <a:t>Аварийно-вентиляционный люк </a:t>
                      </a:r>
                      <a:endParaRPr lang="ru-RU" sz="1100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Verdana" pitchFamily="34" charset="0"/>
                        </a:rPr>
                        <a:t>Форточки салона</a:t>
                      </a:r>
                      <a:endParaRPr lang="ru-RU" sz="1100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3459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Verdana" pitchFamily="34" charset="0"/>
                        </a:rPr>
                        <a:t>Подбутыльники</a:t>
                      </a:r>
                      <a:r>
                        <a:rPr lang="ru-RU" sz="1100" dirty="0">
                          <a:latin typeface="Verdana" pitchFamily="34" charset="0"/>
                        </a:rPr>
                        <a:t>/ подстаканники в обивках боковины (ниши объемом )</a:t>
                      </a:r>
                      <a:endParaRPr lang="ru-RU" sz="1100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Verdana" pitchFamily="34" charset="0"/>
                        </a:rPr>
                        <a:t>Автоматическая подножка сдвижной двери</a:t>
                      </a:r>
                      <a:endParaRPr lang="ru-RU" sz="1100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Verdana" pitchFamily="34" charset="0"/>
                        </a:rPr>
                        <a:t>Стационарная дополнительная подножка задних дверей</a:t>
                      </a:r>
                      <a:endParaRPr lang="ru-RU" sz="1100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Verdana" pitchFamily="34" charset="0"/>
                        </a:rPr>
                        <a:t>Розетка 12 В (</a:t>
                      </a:r>
                      <a:r>
                        <a:rPr lang="ru-RU" sz="1100" dirty="0" err="1">
                          <a:latin typeface="Verdana" pitchFamily="34" charset="0"/>
                        </a:rPr>
                        <a:t>в</a:t>
                      </a:r>
                      <a:r>
                        <a:rPr lang="ru-RU" sz="1100" dirty="0">
                          <a:latin typeface="Verdana" pitchFamily="34" charset="0"/>
                        </a:rPr>
                        <a:t> панели приборов)</a:t>
                      </a:r>
                      <a:endParaRPr lang="ru-RU" sz="1100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Verdana" pitchFamily="34" charset="0"/>
                        </a:rPr>
                        <a:t>Огнетушитель 1 шт. </a:t>
                      </a:r>
                      <a:endParaRPr lang="ru-RU" sz="1100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Verdana" pitchFamily="34" charset="0"/>
                        </a:rPr>
                        <a:t>Утеплитель радиатора</a:t>
                      </a:r>
                      <a:endParaRPr lang="ru-RU" sz="1100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Verdana" pitchFamily="34" charset="0"/>
                        </a:rPr>
                        <a:t>Запасное колесо </a:t>
                      </a:r>
                      <a:endParaRPr lang="ru-RU" sz="1100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Verdana" pitchFamily="34" charset="0"/>
                        </a:rPr>
                        <a:t>Поручни по салону</a:t>
                      </a:r>
                      <a:endParaRPr lang="ru-RU" sz="1100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Verdana" pitchFamily="34" charset="0"/>
                        </a:rPr>
                        <a:t>14/16 полумягких сидений, установленных по ходу движения с обивкой из неворсовой ткани с 2-х точечными ремнями</a:t>
                      </a:r>
                      <a:endParaRPr lang="ru-RU" sz="1100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Verdana" pitchFamily="34" charset="0"/>
                        </a:rPr>
                        <a:t>Головное устройство 2 DIN с кнопками управления на </a:t>
                      </a:r>
                      <a:r>
                        <a:rPr lang="ru-RU" sz="1100" dirty="0" smtClean="0">
                          <a:latin typeface="Verdana" pitchFamily="34" charset="0"/>
                        </a:rPr>
                        <a:t>руле</a:t>
                      </a:r>
                      <a:endParaRPr lang="ru-RU" sz="1100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Реечный электропривод сдвижной двери</a:t>
                      </a: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Консоль потолочная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4884" name="Номер слайда 1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6754A8-265D-472A-8DA7-BAD864075298}" type="slidenum">
              <a:rPr lang="ru-RU" smtClean="0">
                <a:latin typeface="Arial" charset="0"/>
                <a:cs typeface="Arial" charset="0"/>
              </a:rPr>
              <a:pPr/>
              <a:t>7</a:t>
            </a:fld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34885" name="Picture 72" descr="C:\Documents and Settings\pletnikovvl\Рабочий стол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960438"/>
            <a:ext cx="3656012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 l="19736" t="18494" r="6190" b="11874"/>
          <a:stretch>
            <a:fillRect/>
          </a:stretch>
        </p:blipFill>
        <p:spPr bwMode="auto">
          <a:xfrm>
            <a:off x="146050" y="77788"/>
            <a:ext cx="8832850" cy="66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_Специальное оформление">
  <a:themeElements>
    <a:clrScheme name="РМ 1">
      <a:dk1>
        <a:srgbClr val="000000"/>
      </a:dk1>
      <a:lt1>
        <a:srgbClr val="FFFFFF"/>
      </a:lt1>
      <a:dk2>
        <a:srgbClr val="003366"/>
      </a:dk2>
      <a:lt2>
        <a:srgbClr val="FFFFFF"/>
      </a:lt2>
      <a:accent1>
        <a:srgbClr val="00468C"/>
      </a:accent1>
      <a:accent2>
        <a:srgbClr val="A8A8AA"/>
      </a:accent2>
      <a:accent3>
        <a:srgbClr val="6290B9"/>
      </a:accent3>
      <a:accent4>
        <a:srgbClr val="645546"/>
      </a:accent4>
      <a:accent5>
        <a:srgbClr val="008696"/>
      </a:accent5>
      <a:accent6>
        <a:srgbClr val="C00000"/>
      </a:accent6>
      <a:hlink>
        <a:srgbClr val="003366"/>
      </a:hlink>
      <a:folHlink>
        <a:srgbClr val="800080"/>
      </a:folHlink>
    </a:clrScheme>
    <a:fontScheme name="РМ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indent="0" algn="l">
          <a:spcBef>
            <a:spcPts val="600"/>
          </a:spcBef>
          <a:buFont typeface="+mj-lt"/>
          <a:buNone/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rgbClr val="00468C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rIns="0" rtlCol="0">
        <a:spAutoFit/>
      </a:bodyPr>
      <a:lstStyle>
        <a:defPPr marL="0" indent="0">
          <a:spcBef>
            <a:spcPts val="600"/>
          </a:spcBef>
          <a:buFont typeface="Arial" panose="020B0604020202020204" pitchFamily="34" charset="0"/>
          <a:buNone/>
          <a:defRPr sz="140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39975</TotalTime>
  <Words>685</Words>
  <Application>Microsoft Office PowerPoint</Application>
  <PresentationFormat>Экран (4:3)</PresentationFormat>
  <Paragraphs>180</Paragraphs>
  <Slides>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Calibri</vt:lpstr>
      <vt:lpstr>Century Gothic</vt:lpstr>
      <vt:lpstr>Verdana</vt:lpstr>
      <vt:lpstr>Times New Roman</vt:lpstr>
      <vt:lpstr>3_Специальное оформление</vt:lpstr>
      <vt:lpstr>3_Специальное оформление</vt:lpstr>
      <vt:lpstr>3_Специальное оформление</vt:lpstr>
      <vt:lpstr>3_Специальное оформление</vt:lpstr>
      <vt:lpstr>3_Специальное оформление</vt:lpstr>
      <vt:lpstr>Точечный рисунок</vt:lpstr>
      <vt:lpstr>АВТОБУСЫ ГАЗель NEXT</vt:lpstr>
      <vt:lpstr>Слайд 2</vt:lpstr>
      <vt:lpstr>Слайд 3</vt:lpstr>
      <vt:lpstr>АВТОБУС ГАЗель NEXT 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Belyakov Alexandr</dc:creator>
  <cp:lastModifiedBy>user</cp:lastModifiedBy>
  <cp:revision>563</cp:revision>
  <cp:lastPrinted>2015-06-05T13:27:16Z</cp:lastPrinted>
  <dcterms:created xsi:type="dcterms:W3CDTF">2012-11-01T06:51:37Z</dcterms:created>
  <dcterms:modified xsi:type="dcterms:W3CDTF">2017-01-17T07:38:27Z</dcterms:modified>
</cp:coreProperties>
</file>